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8" r:id="rId4"/>
  </p:sldMasterIdLst>
  <p:notesMasterIdLst>
    <p:notesMasterId r:id="rId46"/>
  </p:notesMasterIdLst>
  <p:handoutMasterIdLst>
    <p:handoutMasterId r:id="rId47"/>
  </p:handoutMasterIdLst>
  <p:sldIdLst>
    <p:sldId id="314" r:id="rId5"/>
    <p:sldId id="346" r:id="rId6"/>
    <p:sldId id="333" r:id="rId7"/>
    <p:sldId id="337" r:id="rId8"/>
    <p:sldId id="419" r:id="rId9"/>
    <p:sldId id="349" r:id="rId10"/>
    <p:sldId id="424" r:id="rId11"/>
    <p:sldId id="433" r:id="rId12"/>
    <p:sldId id="434" r:id="rId13"/>
    <p:sldId id="408" r:id="rId14"/>
    <p:sldId id="425" r:id="rId15"/>
    <p:sldId id="426" r:id="rId16"/>
    <p:sldId id="427" r:id="rId17"/>
    <p:sldId id="428" r:id="rId18"/>
    <p:sldId id="443" r:id="rId19"/>
    <p:sldId id="444" r:id="rId20"/>
    <p:sldId id="445" r:id="rId21"/>
    <p:sldId id="436" r:id="rId22"/>
    <p:sldId id="429" r:id="rId23"/>
    <p:sldId id="430" r:id="rId24"/>
    <p:sldId id="446" r:id="rId25"/>
    <p:sldId id="431" r:id="rId26"/>
    <p:sldId id="437" r:id="rId27"/>
    <p:sldId id="438" r:id="rId28"/>
    <p:sldId id="447" r:id="rId29"/>
    <p:sldId id="448" r:id="rId30"/>
    <p:sldId id="449" r:id="rId31"/>
    <p:sldId id="458" r:id="rId32"/>
    <p:sldId id="450" r:id="rId33"/>
    <p:sldId id="451" r:id="rId34"/>
    <p:sldId id="452" r:id="rId35"/>
    <p:sldId id="453" r:id="rId36"/>
    <p:sldId id="454" r:id="rId37"/>
    <p:sldId id="455" r:id="rId38"/>
    <p:sldId id="456" r:id="rId39"/>
    <p:sldId id="457" r:id="rId40"/>
    <p:sldId id="459" r:id="rId41"/>
    <p:sldId id="351" r:id="rId42"/>
    <p:sldId id="352" r:id="rId43"/>
    <p:sldId id="335" r:id="rId44"/>
    <p:sldId id="332" r:id="rId45"/>
  </p:sldIdLst>
  <p:sldSz cx="12192000" cy="6858000"/>
  <p:notesSz cx="6858000" cy="9144000"/>
  <p:defaultTextStyle>
    <a:defPPr>
      <a:defRPr lang="en-US"/>
    </a:defPPr>
    <a:lvl1pPr marL="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6194743-3C7C-499C-B327-CF08643433A4}">
          <p14:sldIdLst>
            <p14:sldId id="314"/>
            <p14:sldId id="346"/>
            <p14:sldId id="333"/>
            <p14:sldId id="337"/>
            <p14:sldId id="419"/>
            <p14:sldId id="349"/>
            <p14:sldId id="424"/>
            <p14:sldId id="433"/>
            <p14:sldId id="434"/>
            <p14:sldId id="408"/>
            <p14:sldId id="425"/>
            <p14:sldId id="426"/>
            <p14:sldId id="427"/>
            <p14:sldId id="428"/>
            <p14:sldId id="443"/>
            <p14:sldId id="444"/>
            <p14:sldId id="445"/>
            <p14:sldId id="436"/>
            <p14:sldId id="429"/>
            <p14:sldId id="430"/>
            <p14:sldId id="446"/>
            <p14:sldId id="431"/>
            <p14:sldId id="437"/>
            <p14:sldId id="438"/>
            <p14:sldId id="447"/>
            <p14:sldId id="448"/>
            <p14:sldId id="449"/>
            <p14:sldId id="458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9"/>
            <p14:sldId id="351"/>
            <p14:sldId id="352"/>
            <p14:sldId id="335"/>
            <p14:sldId id="3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FFFFFF"/>
    <a:srgbClr val="F0F0F0"/>
    <a:srgbClr val="F8F8F8"/>
    <a:srgbClr val="FAFAFA"/>
    <a:srgbClr val="EEEEEE"/>
    <a:srgbClr val="E8E8E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Estilo o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7" autoAdjust="0"/>
    <p:restoredTop sz="95033" autoAdjust="0"/>
  </p:normalViewPr>
  <p:slideViewPr>
    <p:cSldViewPr snapToGrid="0" showGuides="1">
      <p:cViewPr>
        <p:scale>
          <a:sx n="100" d="100"/>
          <a:sy n="100" d="100"/>
        </p:scale>
        <p:origin x="1080" y="24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74" y="78"/>
      </p:cViewPr>
      <p:guideLst/>
    </p:cSldViewPr>
  </p:notesViewPr>
  <p:gridSpacing cx="1522800" cy="1522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AB3E6E3-061B-41A2-BBDC-C5312A04A40A}" type="datetime1">
              <a:rPr lang="es-ES" smtClean="0"/>
              <a:t>08/02/2023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78FE58C-C1A6-4C4C-90C2-B7F5B0504B2D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46050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145992C-CBBF-4F24-8325-F5CB0EAAC0E9}" type="datetime1">
              <a:rPr lang="es-ES" noProof="0" smtClean="0"/>
              <a:t>08/02/2023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_tradnl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10E1E9A-E921-4174-A0FC-51868D7AC568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37860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44216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8820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33056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368589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553730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84398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09837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91580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31728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57507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38696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123632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9258141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9705065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722574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368823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017779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786774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158932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169900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893193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472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34233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834751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649122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622380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276449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577955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785896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632440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771904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318211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51780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327562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413915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81907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80468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46608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79273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03037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09814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bienvenida e 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0000" y="720000"/>
            <a:ext cx="6840000" cy="2880000"/>
          </a:xfrm>
        </p:spPr>
        <p:txBody>
          <a:bodyPr anchor="t" anchorCtr="0">
            <a:normAutofit/>
          </a:bodyPr>
          <a:lstStyle>
            <a:lvl1pPr algn="l">
              <a:defRPr sz="2600"/>
            </a:lvl1pPr>
          </a:lstStyle>
          <a:p>
            <a:r>
              <a:rPr lang="es-ES" dirty="0"/>
              <a:t>Ingrese aquí el título de la sección, actividad o clase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0000" y="3701988"/>
            <a:ext cx="6840000" cy="155377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s-ES" dirty="0"/>
              <a:t>Ingrese aquí un texto descriptivo de esta actividad (opcional)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5224D71-97F5-4B9D-B11B-235152E09E96}" type="datetime1">
              <a:rPr lang="es-ES" noProof="0" smtClean="0"/>
              <a:t>08/02/2023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64332D5-1933-C57D-42B6-183DC2A4C567}"/>
              </a:ext>
            </a:extLst>
          </p:cNvPr>
          <p:cNvSpPr/>
          <p:nvPr/>
        </p:nvSpPr>
        <p:spPr>
          <a:xfrm>
            <a:off x="720000" y="5598000"/>
            <a:ext cx="613813" cy="540000"/>
          </a:xfrm>
          <a:prstGeom prst="round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37EDCC3F-5122-AA78-5970-BD245E5794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27652" y="5598000"/>
            <a:ext cx="4320000" cy="540000"/>
          </a:xfrm>
          <a:solidFill>
            <a:schemeClr val="bg1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>
              <a:buNone/>
              <a:defRPr sz="1800">
                <a:solidFill>
                  <a:schemeClr val="bg1">
                    <a:lumMod val="10000"/>
                  </a:schemeClr>
                </a:solidFill>
                <a:latin typeface="+mn-lt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Ingrese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aquí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nombre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requerido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239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AB3A384-AAB1-4A76-A43B-EFE930A802BF}" type="datetime1">
              <a:rPr lang="es-ES" noProof="0" smtClean="0"/>
              <a:t>08/02/2023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3666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2160000"/>
          </a:xfrm>
        </p:spPr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5F109E8-29A7-4A4D-BBAF-954B5246DC6B}" type="datetime1">
              <a:rPr lang="es-ES" noProof="0" smtClean="0"/>
              <a:t>08/02/2023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1846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EDF4B7F-437B-43B6-8193-868254AADFEB}" type="datetime1">
              <a:rPr lang="es-ES" noProof="0" smtClean="0"/>
              <a:t>08/02/2023</a:t>
            </a:fld>
            <a:endParaRPr lang="es-E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9166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720000"/>
            <a:ext cx="4140000" cy="810000"/>
          </a:xfrm>
        </p:spPr>
        <p:txBody>
          <a:bodyPr anchor="t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20001"/>
            <a:ext cx="6288812" cy="540946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719468"/>
            <a:ext cx="4139999" cy="44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FD9D2A0-9803-4B3F-A6B6-606959F35242}" type="datetime1">
              <a:rPr lang="es-ES" noProof="0" smtClean="0"/>
              <a:t>08/02/2023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7819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19999" y="2340002"/>
            <a:ext cx="6840000" cy="3797998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530001"/>
            <a:ext cx="6840000" cy="8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48CB6FA-6884-4007-A174-A67BE7A1CA93}" type="datetime1">
              <a:rPr lang="es-ES" noProof="0" smtClean="0"/>
              <a:t>08/02/2023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62299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41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720000"/>
            <a:ext cx="6288812" cy="5417999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1729408"/>
            <a:ext cx="4140000" cy="4408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CA87387-1199-4F13-92EC-EA845724990E}" type="datetime1">
              <a:rPr lang="es-ES" noProof="0" smtClean="0"/>
              <a:t>08/02/2023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22185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277B9E3-6C0A-45A5-BAE5-CD19B242173D}" type="datetime1">
              <a:rPr lang="es-ES" noProof="0" smtClean="0"/>
              <a:t>08/02/2023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757247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B41DD2C-FA4F-413E-A1B5-23565A0780B7}" type="datetime1">
              <a:rPr lang="es-ES" noProof="0" smtClean="0"/>
              <a:t>08/02/2023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58931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68400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68400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0D82DBE2-B5E9-4999-A9C0-55ED93FCE73D}" type="datetime1">
              <a:rPr lang="es-ES" noProof="0" smtClean="0"/>
              <a:t>08/02/2023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15808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107532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107532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89B7BC24-C90D-4DAD-A6CB-BBA58C4D57BB}" type="datetime1">
              <a:rPr lang="es-ES" noProof="0" smtClean="0"/>
              <a:t>08/02/2023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09972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68400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43020"/>
            <a:ext cx="6840000" cy="144663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17D4995-77A4-48E5-92B1-2DC992A39FBB}" type="datetime1">
              <a:rPr lang="es-ES" noProof="0" smtClean="0"/>
              <a:t>08/02/2023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393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107532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51898"/>
            <a:ext cx="10753200" cy="143775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E8112B3-1F24-452F-80DE-56BF301098EC}" type="datetime1">
              <a:rPr lang="es-ES" noProof="0" smtClean="0"/>
              <a:t>08/02/2023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3304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3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9B46DA2-8C2E-44C4-A865-CD3D33CFD45F}" type="datetime1">
              <a:rPr lang="es-ES" noProof="0" smtClean="0"/>
              <a:t>08/02/2023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26167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2002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1525062-C568-4AE5-A98F-45E6D6D3E9AC}" type="datetime1">
              <a:rPr lang="es-ES" noProof="0" smtClean="0"/>
              <a:t>08/02/2023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6068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333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8"/>
            <a:ext cx="3330000" cy="348176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230000" y="1696688"/>
            <a:ext cx="333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30000" y="2687287"/>
            <a:ext cx="3330000" cy="346623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EBA81B0-EA87-4E7B-A74D-942650D6BCED}" type="datetime1">
              <a:rPr lang="es-ES" noProof="0" smtClean="0"/>
              <a:t>08/02/2023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60816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522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7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52000" y="1681163"/>
            <a:ext cx="522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2000" y="2656238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6653BDA-CE15-46D4-A5A4-C9E9758DEFB2}" type="datetime1">
              <a:rPr lang="es-ES" noProof="0" smtClean="0"/>
              <a:t>08/02/2023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83966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72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88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0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2696FBB-EB5C-4293-9014-59E70AE1A5E6}" type="datetime1">
              <a:rPr lang="es-ES" noProof="0" smtClean="0"/>
              <a:t>08/02/2023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2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62769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90" r:id="rId3"/>
    <p:sldLayoutId id="2147483781" r:id="rId4"/>
    <p:sldLayoutId id="2147483791" r:id="rId5"/>
    <p:sldLayoutId id="2147483782" r:id="rId6"/>
    <p:sldLayoutId id="2147483792" r:id="rId7"/>
    <p:sldLayoutId id="2147483783" r:id="rId8"/>
    <p:sldLayoutId id="2147483793" r:id="rId9"/>
    <p:sldLayoutId id="2147483784" r:id="rId10"/>
    <p:sldLayoutId id="2147483794" r:id="rId11"/>
    <p:sldLayoutId id="2147483785" r:id="rId12"/>
    <p:sldLayoutId id="2147483786" r:id="rId13"/>
    <p:sldLayoutId id="2147483787" r:id="rId14"/>
    <p:sldLayoutId id="2147483795" r:id="rId15"/>
    <p:sldLayoutId id="2147483788" r:id="rId16"/>
    <p:sldLayoutId id="214748378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FFE5A-2FB8-AE9F-1D0D-204792F34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940" y="2868771"/>
            <a:ext cx="10390120" cy="1120458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36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Exploración y análisis </a:t>
            </a:r>
            <a:r>
              <a:rPr lang="es-CO" sz="36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de series - </a:t>
            </a:r>
            <a:r>
              <a:rPr lang="es-CO" sz="36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EDA</a:t>
            </a:r>
            <a:r>
              <a:rPr lang="es-CO" sz="36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- Representación gráfica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DB9E084-28B8-DC3F-A193-7DE7F45A04E2}"/>
              </a:ext>
            </a:extLst>
          </p:cNvPr>
          <p:cNvSpPr txBox="1">
            <a:spLocks/>
          </p:cNvSpPr>
          <p:nvPr/>
        </p:nvSpPr>
        <p:spPr>
          <a:xfrm>
            <a:off x="0" y="6410961"/>
            <a:ext cx="12192000" cy="44703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chemeClr val="bg1">
                    <a:lumMod val="25000"/>
                  </a:schemeClr>
                </a:solidFill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github.com/rcfdtools/R.LTWB</a:t>
            </a:r>
            <a:endParaRPr lang="es-CO" sz="2000" dirty="0">
              <a:solidFill>
                <a:schemeClr val="bg1">
                  <a:lumMod val="25000"/>
                </a:schemeClr>
              </a:solidFill>
              <a:latin typeface="+mn-lt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AD67B17-5A76-A6EC-F317-901460116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0000" y="270000"/>
            <a:ext cx="1800000" cy="61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129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181">
        <p:fade/>
      </p:transition>
    </mc:Choice>
    <mc:Fallback>
      <p:transition spd="med" advTm="5181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16E2E3-782A-47D4-D7AE-07F0DF2A9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97" y="394864"/>
            <a:ext cx="10783805" cy="606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10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2816">
        <p:fade/>
      </p:transition>
    </mc:Choice>
    <mc:Fallback>
      <p:transition spd="med" advTm="12816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.LTWB">
            <a:extLst>
              <a:ext uri="{FF2B5EF4-FFF2-40B4-BE49-F238E27FC236}">
                <a16:creationId xmlns:a16="http://schemas.microsoft.com/office/drawing/2014/main" id="{86ECDDD6-9939-1251-4BE0-6CCF162EC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7" y="61060"/>
            <a:ext cx="9654814" cy="675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5B03DB0-0000-4D5D-73E3-B573912FD3A9}"/>
              </a:ext>
            </a:extLst>
          </p:cNvPr>
          <p:cNvSpPr/>
          <p:nvPr/>
        </p:nvSpPr>
        <p:spPr>
          <a:xfrm>
            <a:off x="2446927" y="582966"/>
            <a:ext cx="4030073" cy="289711"/>
          </a:xfrm>
          <a:prstGeom prst="roundRect">
            <a:avLst/>
          </a:prstGeom>
          <a:noFill/>
          <a:ln w="28575"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Picture 4" descr="R.LTWB">
            <a:extLst>
              <a:ext uri="{FF2B5EF4-FFF2-40B4-BE49-F238E27FC236}">
                <a16:creationId xmlns:a16="http://schemas.microsoft.com/office/drawing/2014/main" id="{2767E23A-819A-F72F-60B0-D92F816D3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3912834"/>
            <a:ext cx="56388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125B9D7-DC46-0DD2-9B58-0841F038A93B}"/>
              </a:ext>
            </a:extLst>
          </p:cNvPr>
          <p:cNvSpPr/>
          <p:nvPr/>
        </p:nvSpPr>
        <p:spPr>
          <a:xfrm>
            <a:off x="6191249" y="4858049"/>
            <a:ext cx="3286125" cy="1129553"/>
          </a:xfrm>
          <a:prstGeom prst="roundRect">
            <a:avLst/>
          </a:prstGeom>
          <a:noFill/>
          <a:ln w="28575"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2162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563">
        <p:fade/>
      </p:transition>
    </mc:Choice>
    <mc:Fallback>
      <p:transition spd="med" advTm="6563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.LTWB">
            <a:extLst>
              <a:ext uri="{FF2B5EF4-FFF2-40B4-BE49-F238E27FC236}">
                <a16:creationId xmlns:a16="http://schemas.microsoft.com/office/drawing/2014/main" id="{38EDA891-EA54-56AA-A9AF-63F1AE884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" y="44319"/>
            <a:ext cx="10790237" cy="676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562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572">
        <p:fade/>
      </p:transition>
    </mc:Choice>
    <mc:Fallback>
      <p:transition spd="med" advTm="2572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.LTWB">
            <a:extLst>
              <a:ext uri="{FF2B5EF4-FFF2-40B4-BE49-F238E27FC236}">
                <a16:creationId xmlns:a16="http://schemas.microsoft.com/office/drawing/2014/main" id="{EBEB7EE6-6435-815C-F020-41A36BCEC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9113"/>
            <a:ext cx="12192000" cy="581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4410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125">
        <p:fade/>
      </p:transition>
    </mc:Choice>
    <mc:Fallback>
      <p:transition spd="med" advTm="2125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.LTWB">
            <a:extLst>
              <a:ext uri="{FF2B5EF4-FFF2-40B4-BE49-F238E27FC236}">
                <a16:creationId xmlns:a16="http://schemas.microsoft.com/office/drawing/2014/main" id="{AF17DB76-663B-AC51-1695-6D7066074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3213"/>
            <a:ext cx="12192000" cy="625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387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221">
        <p:fade/>
      </p:transition>
    </mc:Choice>
    <mc:Fallback>
      <p:transition spd="med" advTm="2221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.LTWB">
            <a:extLst>
              <a:ext uri="{FF2B5EF4-FFF2-40B4-BE49-F238E27FC236}">
                <a16:creationId xmlns:a16="http://schemas.microsoft.com/office/drawing/2014/main" id="{838D239E-B435-C31D-0E87-740CCB398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9113"/>
            <a:ext cx="12192000" cy="581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914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855">
        <p:fade/>
      </p:transition>
    </mc:Choice>
    <mc:Fallback>
      <p:transition spd="med" advTm="1855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.LTWB">
            <a:extLst>
              <a:ext uri="{FF2B5EF4-FFF2-40B4-BE49-F238E27FC236}">
                <a16:creationId xmlns:a16="http://schemas.microsoft.com/office/drawing/2014/main" id="{4E5B808F-DD72-A50E-D296-709715380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739600"/>
            <a:ext cx="9124950" cy="537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436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489">
        <p:fade/>
      </p:transition>
    </mc:Choice>
    <mc:Fallback>
      <p:transition spd="med" advTm="13489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.LTWB">
            <a:extLst>
              <a:ext uri="{FF2B5EF4-FFF2-40B4-BE49-F238E27FC236}">
                <a16:creationId xmlns:a16="http://schemas.microsoft.com/office/drawing/2014/main" id="{6DB0B9AD-AD97-2805-3B3A-51706128E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63134"/>
            <a:ext cx="11087100" cy="673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496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177">
        <p:fade/>
      </p:transition>
    </mc:Choice>
    <mc:Fallback>
      <p:transition spd="med" advTm="8177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628" y="2734908"/>
            <a:ext cx="10436743" cy="1388184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Durante el proceso de ejecución del script, se genera automáticamente un reporte científico integrado de resultados en formato </a:t>
            </a:r>
            <a:r>
              <a:rPr lang="es-CO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Markdown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con el nombre </a:t>
            </a:r>
            <a:r>
              <a:rPr lang="es-CO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D:\R.LTWB\.datasets\IDEAM_EDA\EDA.md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que contiene los resultados mostrados en pantalla.</a:t>
            </a:r>
          </a:p>
        </p:txBody>
      </p:sp>
    </p:spTree>
    <p:extLst>
      <p:ext uri="{BB962C8B-B14F-4D97-AF65-F5344CB8AC3E}">
        <p14:creationId xmlns:p14="http://schemas.microsoft.com/office/powerpoint/2010/main" val="1777715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321">
        <p:fade/>
      </p:transition>
    </mc:Choice>
    <mc:Fallback>
      <p:transition spd="med" advTm="6321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EED1B8-9FD7-135F-C6BD-D788327E5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450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051">
        <p:fade/>
      </p:transition>
    </mc:Choice>
    <mc:Fallback>
      <p:transition spd="med" advTm="8051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875" y="2477180"/>
            <a:ext cx="8960249" cy="1903640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Durante el proceso de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revisión, validación y comprensión de los datos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es necesario utilizar diferentes técnicas que permitan identificar discontinuidades, cambios en el comportamiento temporal y en general revisar los estadísticos característicos de cada serie por parámetro.</a:t>
            </a:r>
          </a:p>
        </p:txBody>
      </p:sp>
    </p:spTree>
    <p:extLst>
      <p:ext uri="{BB962C8B-B14F-4D97-AF65-F5344CB8AC3E}">
        <p14:creationId xmlns:p14="http://schemas.microsoft.com/office/powerpoint/2010/main" val="1058563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9508">
        <p:fade/>
      </p:transition>
    </mc:Choice>
    <mc:Fallback>
      <p:transition spd="med" advTm="39508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FE36EB-AAEA-1923-817B-FFA9B8F1F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022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482">
        <p:fade/>
      </p:transition>
    </mc:Choice>
    <mc:Fallback>
      <p:transition spd="med" advTm="3482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917851-0B27-0F19-9CDC-974AB2AF5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285051-BCF3-6625-9481-9457B85B0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5894" y="1685925"/>
            <a:ext cx="2694971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23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197">
        <p:fade/>
      </p:transition>
    </mc:Choice>
    <mc:Fallback>
      <p:transition spd="med" advTm="4197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3CA9BD-1D4B-49F5-454B-CEC6668E6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85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185">
        <p:fade/>
      </p:transition>
    </mc:Choice>
    <mc:Fallback>
      <p:transition spd="med" advTm="5185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204244-B7E9-A5C3-7DC8-AC2C6BD81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961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299">
        <p:fade/>
      </p:transition>
    </mc:Choice>
    <mc:Fallback>
      <p:transition spd="med" advTm="4299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CA4FB-7F90-4C20-0022-E1DAA98CD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784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390">
        <p:fade/>
      </p:transition>
    </mc:Choice>
    <mc:Fallback>
      <p:transition spd="med" advTm="539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A5190D-DEE2-9C76-0CAA-6124B0C53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82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070">
        <p:fade/>
      </p:transition>
    </mc:Choice>
    <mc:Fallback>
      <p:transition spd="med" advTm="607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5FC32E-6897-DF10-9EF7-E8669A40D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27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705">
        <p:fade/>
      </p:transition>
    </mc:Choice>
    <mc:Fallback>
      <p:transition spd="med" advTm="5705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25A9C5-B20A-0391-C35C-737EE35B5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30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648">
        <p:fade/>
      </p:transition>
    </mc:Choice>
    <mc:Fallback>
      <p:transition spd="med" advTm="4648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D47211-450D-DF04-A287-286082F54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64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779">
        <p:fade/>
      </p:transition>
    </mc:Choice>
    <mc:Fallback>
      <p:transition spd="med" advTm="4779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0E1939-829D-B29A-2D17-01780B5B7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48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172">
        <p:fade/>
      </p:transition>
    </mc:Choice>
    <mc:Fallback>
      <p:transition spd="med" advTm="5172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47949"/>
            <a:ext cx="9387447" cy="56210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Objetivos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888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177">
        <p:fade/>
      </p:transition>
    </mc:Choice>
    <mc:Fallback>
      <p:transition spd="med" advTm="2177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6C080B-CAF1-283B-AED4-EA1B26F50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90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479">
        <p:fade/>
      </p:transition>
    </mc:Choice>
    <mc:Fallback>
      <p:transition spd="med" advTm="6479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8146D1-F273-83CF-F2A6-CD882461F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003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868">
        <p:fade/>
      </p:transition>
    </mc:Choice>
    <mc:Fallback>
      <p:transition spd="med" advTm="6868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BD58D2-0BFC-B8D2-6377-A83E288BC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639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585">
        <p:fade/>
      </p:transition>
    </mc:Choice>
    <mc:Fallback>
      <p:transition spd="med" advTm="5585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56396F-46E9-4329-19DB-85863227C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011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261">
        <p:fade/>
      </p:transition>
    </mc:Choice>
    <mc:Fallback>
      <p:transition spd="med" advTm="3261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9D68F0-926D-AE3D-6546-9B37D6694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0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377">
        <p:fade/>
      </p:transition>
    </mc:Choice>
    <mc:Fallback>
      <p:transition spd="med" advTm="5377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DB0792-D78E-AD86-B060-C27243AF8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01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724">
        <p:fade/>
      </p:transition>
    </mc:Choice>
    <mc:Fallback>
      <p:transition spd="med" advTm="3724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CB7C2E-9627-660C-49DD-D7956B08F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39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881">
        <p:fade/>
      </p:transition>
    </mc:Choice>
    <mc:Fallback>
      <p:transition spd="med" advTm="1881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D08F02-4C42-13DB-90F6-A7BE8C5C1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19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368">
        <p:fade/>
      </p:transition>
    </mc:Choice>
    <mc:Fallback>
      <p:transition spd="med" advTm="5368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Actividades</a:t>
            </a:r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complementarias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131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774">
        <p:fade/>
      </p:transition>
    </mc:Choice>
    <mc:Fallback>
      <p:transition spd="med" advTm="3774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703" y="2758888"/>
            <a:ext cx="7388593" cy="1481418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En la guía de clase, se encuentran listadas las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actividades adicionales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que los estudiantes deben desarrollar y documentar para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complementar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los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conocimientos y alcances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definidos en este curso.</a:t>
            </a:r>
            <a:b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</a:br>
            <a:endParaRPr lang="es-CO" sz="2400" dirty="0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pic>
        <p:nvPicPr>
          <p:cNvPr id="3" name="Graphic 2" descr="Pencil outline">
            <a:extLst>
              <a:ext uri="{FF2B5EF4-FFF2-40B4-BE49-F238E27FC236}">
                <a16:creationId xmlns:a16="http://schemas.microsoft.com/office/drawing/2014/main" id="{5F08D159-B017-469F-903F-B7D69E288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5999" y="2038888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5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6975">
        <p:fade/>
      </p:transition>
    </mc:Choice>
    <mc:Fallback>
      <p:transition spd="med" advTm="16975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739" y="401171"/>
            <a:ext cx="11106855" cy="6160994"/>
          </a:xfrm>
        </p:spPr>
        <p:txBody>
          <a:bodyPr anchor="t" anchorCtr="0">
            <a:noAutofit/>
          </a:bodyPr>
          <a:lstStyle/>
          <a:p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Aplicar técnicas de exploración y análisis de datos a series temporales.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Identificar los tipos de datos contenidos en el conjunto de datos IDEAM.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Identificar valores nulos en las colecciones de datos para cada objeto o variable.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Obtener estadísticas generales para las variables numéricas del conjunto de datos.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Identificar las estaciones contenidas en el conjunto de datos y contar el número de registros por estación para cada parámetro.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Crear tablas dinámicas (</a:t>
            </a:r>
            <a:r>
              <a:rPr lang="es-CO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pivot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table) por parámetro.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Crear tablas de correlación por parámetro.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Realizar análisis segmentados generales de cada y análisis individuales por estación.</a:t>
            </a:r>
          </a:p>
        </p:txBody>
      </p:sp>
      <p:pic>
        <p:nvPicPr>
          <p:cNvPr id="2" name="Graphic 1" descr="Rocket outline">
            <a:extLst>
              <a:ext uri="{FF2B5EF4-FFF2-40B4-BE49-F238E27FC236}">
                <a16:creationId xmlns:a16="http://schemas.microsoft.com/office/drawing/2014/main" id="{43BD3494-9EEE-2F7B-FEF3-89E8690BA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092" y="336171"/>
            <a:ext cx="540000" cy="540000"/>
          </a:xfrm>
          <a:prstGeom prst="rect">
            <a:avLst/>
          </a:prstGeom>
        </p:spPr>
      </p:pic>
      <p:pic>
        <p:nvPicPr>
          <p:cNvPr id="3" name="Graphic 2" descr="Rocket outline">
            <a:extLst>
              <a:ext uri="{FF2B5EF4-FFF2-40B4-BE49-F238E27FC236}">
                <a16:creationId xmlns:a16="http://schemas.microsoft.com/office/drawing/2014/main" id="{67C3D191-70DD-8A70-18C0-501FCA48E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092" y="1020366"/>
            <a:ext cx="540000" cy="540000"/>
          </a:xfrm>
          <a:prstGeom prst="rect">
            <a:avLst/>
          </a:prstGeom>
        </p:spPr>
      </p:pic>
      <p:pic>
        <p:nvPicPr>
          <p:cNvPr id="4" name="Graphic 3" descr="Rocket outline">
            <a:extLst>
              <a:ext uri="{FF2B5EF4-FFF2-40B4-BE49-F238E27FC236}">
                <a16:creationId xmlns:a16="http://schemas.microsoft.com/office/drawing/2014/main" id="{DBD0B961-0E06-6595-0882-CF28E68CE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092" y="1676075"/>
            <a:ext cx="540000" cy="540000"/>
          </a:xfrm>
          <a:prstGeom prst="rect">
            <a:avLst/>
          </a:prstGeom>
        </p:spPr>
      </p:pic>
      <p:pic>
        <p:nvPicPr>
          <p:cNvPr id="8" name="Graphic 7" descr="Rocket outline">
            <a:extLst>
              <a:ext uri="{FF2B5EF4-FFF2-40B4-BE49-F238E27FC236}">
                <a16:creationId xmlns:a16="http://schemas.microsoft.com/office/drawing/2014/main" id="{45166F72-A62D-640F-2910-BA05A63175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092" y="2303592"/>
            <a:ext cx="540000" cy="540000"/>
          </a:xfrm>
          <a:prstGeom prst="rect">
            <a:avLst/>
          </a:prstGeom>
        </p:spPr>
      </p:pic>
      <p:pic>
        <p:nvPicPr>
          <p:cNvPr id="9" name="Graphic 8" descr="Rocket outline">
            <a:extLst>
              <a:ext uri="{FF2B5EF4-FFF2-40B4-BE49-F238E27FC236}">
                <a16:creationId xmlns:a16="http://schemas.microsoft.com/office/drawing/2014/main" id="{9112D0F5-58AC-55CD-FB75-0CB9F5611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092" y="3253849"/>
            <a:ext cx="540000" cy="540000"/>
          </a:xfrm>
          <a:prstGeom prst="rect">
            <a:avLst/>
          </a:prstGeom>
        </p:spPr>
      </p:pic>
      <p:pic>
        <p:nvPicPr>
          <p:cNvPr id="10" name="Graphic 9" descr="Rocket outline">
            <a:extLst>
              <a:ext uri="{FF2B5EF4-FFF2-40B4-BE49-F238E27FC236}">
                <a16:creationId xmlns:a16="http://schemas.microsoft.com/office/drawing/2014/main" id="{C1FF0091-DDB7-3AE4-9BCB-1AB949DBC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7916" y="4265387"/>
            <a:ext cx="540000" cy="540000"/>
          </a:xfrm>
          <a:prstGeom prst="rect">
            <a:avLst/>
          </a:prstGeom>
        </p:spPr>
      </p:pic>
      <p:pic>
        <p:nvPicPr>
          <p:cNvPr id="11" name="Graphic 10" descr="Rocket outline">
            <a:extLst>
              <a:ext uri="{FF2B5EF4-FFF2-40B4-BE49-F238E27FC236}">
                <a16:creationId xmlns:a16="http://schemas.microsoft.com/office/drawing/2014/main" id="{351A626E-F1F4-E6AE-0256-9A6E0C54C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092" y="4918749"/>
            <a:ext cx="540000" cy="540000"/>
          </a:xfrm>
          <a:prstGeom prst="rect">
            <a:avLst/>
          </a:prstGeom>
        </p:spPr>
      </p:pic>
      <p:pic>
        <p:nvPicPr>
          <p:cNvPr id="12" name="Graphic 11" descr="Rocket outline">
            <a:extLst>
              <a:ext uri="{FF2B5EF4-FFF2-40B4-BE49-F238E27FC236}">
                <a16:creationId xmlns:a16="http://schemas.microsoft.com/office/drawing/2014/main" id="{4294182C-1D10-144E-AEDC-EB9C00978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092" y="5587362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68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3597">
        <p:fade/>
      </p:transition>
    </mc:Choice>
    <mc:Fallback>
      <p:transition spd="med" advTm="33597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088" y="3017884"/>
            <a:ext cx="9133823" cy="1383787"/>
          </a:xfrm>
        </p:spPr>
        <p:txBody>
          <a:bodyPr anchor="t" anchorCtr="0">
            <a:normAutofit fontScale="90000"/>
          </a:bodyPr>
          <a:lstStyle/>
          <a:p>
            <a:pPr algn="ctr"/>
            <a:r>
              <a:rPr lang="es-CO" sz="2400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Para completar la exploración y análisis de series EDA, y su representación gráfica, consulta la guía de clase detallada de esta actividad. Si necesitas ayuda, da clic en el enlace Ayuda o Colabora, que se encuentra en el enlace adjunto de la descripción.</a:t>
            </a:r>
          </a:p>
        </p:txBody>
      </p:sp>
      <p:pic>
        <p:nvPicPr>
          <p:cNvPr id="7" name="Graphic 6" descr="Brain in head outline">
            <a:extLst>
              <a:ext uri="{FF2B5EF4-FFF2-40B4-BE49-F238E27FC236}">
                <a16:creationId xmlns:a16="http://schemas.microsoft.com/office/drawing/2014/main" id="{558C73EA-685A-D995-6DC5-F9B5971A5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21034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54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1702">
        <p:fade/>
      </p:transition>
    </mc:Choice>
    <mc:Fallback>
      <p:transition spd="med" advTm="11702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B25DE-F807-950C-2C5E-1A42B7358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27320"/>
            <a:ext cx="12192000" cy="45720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000" dirty="0">
                <a:solidFill>
                  <a:schemeClr val="bg1">
                    <a:lumMod val="25000"/>
                  </a:schemeClr>
                </a:solidFill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github.com/rcfdtools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A7AB407-904A-E151-6C67-5DFCB5F840AF}"/>
              </a:ext>
            </a:extLst>
          </p:cNvPr>
          <p:cNvSpPr>
            <a:spLocks noChangeAspect="1"/>
          </p:cNvSpPr>
          <p:nvPr/>
        </p:nvSpPr>
        <p:spPr>
          <a:xfrm>
            <a:off x="4296000" y="1627320"/>
            <a:ext cx="3600000" cy="36000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49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342">
        <p:fade/>
      </p:transition>
    </mc:Choice>
    <mc:Fallback>
      <p:transition spd="med" advTm="53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Procedimiento</a:t>
            </a:r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general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893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382">
        <p:fade/>
      </p:transition>
    </mc:Choice>
    <mc:Fallback>
      <p:transition spd="med" advTm="3382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79E3831-A262-5346-EE12-25E14B7A0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5292" y="5334001"/>
            <a:ext cx="2627061" cy="1425390"/>
          </a:xfrm>
        </p:spPr>
        <p:txBody>
          <a:bodyPr anchor="t" anchorCtr="0">
            <a:normAutofit/>
          </a:bodyPr>
          <a:lstStyle/>
          <a:p>
            <a:pPr algn="r"/>
            <a:r>
              <a:rPr lang="es-CO" sz="1200" b="0" i="1" dirty="0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Convenciones generales en diagramas: clases de entidad en azul, </a:t>
            </a:r>
            <a:r>
              <a:rPr lang="es-CO" sz="1200" b="0" i="1" dirty="0" err="1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datasets</a:t>
            </a:r>
            <a:r>
              <a:rPr lang="es-CO" sz="1200" b="0" i="1" dirty="0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 en gris oscuro, grillas en color verde, geo-procesos en rojo, procesos automáticos o semiautomáticos en guiones rojos y procesos manuales en amarillo. Líneas conectoras con guiones corresponden a procedimientos opcionales.</a:t>
            </a:r>
            <a:endParaRPr lang="es-CO" sz="2000" b="1" i="1" dirty="0">
              <a:solidFill>
                <a:schemeClr val="bg1">
                  <a:lumMod val="25000"/>
                </a:schemeClr>
              </a:solidFill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35B22FD-9E30-1F5F-CCDE-469A941E45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5549"/>
          <a:stretch/>
        </p:blipFill>
        <p:spPr>
          <a:xfrm>
            <a:off x="3216000" y="1"/>
            <a:ext cx="5760000" cy="675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1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816">
        <p:fade/>
      </p:transition>
    </mc:Choice>
    <mc:Fallback>
      <p:transition spd="med" advTm="8816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79E3831-A262-5346-EE12-25E14B7A0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5292" y="5334001"/>
            <a:ext cx="2627061" cy="1425390"/>
          </a:xfrm>
        </p:spPr>
        <p:txBody>
          <a:bodyPr anchor="t" anchorCtr="0">
            <a:normAutofit/>
          </a:bodyPr>
          <a:lstStyle/>
          <a:p>
            <a:pPr algn="r"/>
            <a:r>
              <a:rPr lang="es-CO" sz="1200" b="0" i="1" dirty="0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Convenciones generales en diagramas: clases de entidad en azul, </a:t>
            </a:r>
            <a:r>
              <a:rPr lang="es-CO" sz="1200" b="0" i="1" dirty="0" err="1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datasets</a:t>
            </a:r>
            <a:r>
              <a:rPr lang="es-CO" sz="1200" b="0" i="1" dirty="0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 en gris oscuro, grillas en color verde, geo-procesos en rojo, procesos automáticos o semiautomáticos en guiones rojos y procesos manuales en amarillo. Líneas conectoras con guiones corresponden a procedimientos opcionales.</a:t>
            </a:r>
            <a:endParaRPr lang="es-CO" sz="2000" b="1" i="1" dirty="0">
              <a:solidFill>
                <a:schemeClr val="bg1">
                  <a:lumMod val="25000"/>
                </a:schemeClr>
              </a:solidFill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CE17128-D400-639C-AA09-573EB2ECC6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1621" r="50000"/>
          <a:stretch/>
        </p:blipFill>
        <p:spPr>
          <a:xfrm>
            <a:off x="4656000" y="2140771"/>
            <a:ext cx="2880000" cy="257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85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2071">
        <p:fade/>
      </p:transition>
    </mc:Choice>
    <mc:Fallback>
      <p:transition spd="med" advTm="12071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Funcionalidades del </a:t>
            </a:r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script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248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881">
        <p:fade/>
      </p:transition>
    </mc:Choice>
    <mc:Fallback>
      <p:transition spd="med" advTm="2881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7596" y="1669508"/>
            <a:ext cx="8456808" cy="3518983"/>
          </a:xfrm>
        </p:spPr>
        <p:txBody>
          <a:bodyPr anchor="t" anchorCtr="0">
            <a:noAutofit/>
          </a:bodyPr>
          <a:lstStyle/>
          <a:p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Permite definir la ventana de tiempo para el análisis a partir de un año inicial y final.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Generación de reporte detallado en formato </a:t>
            </a:r>
            <a:r>
              <a:rPr lang="es-CO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Markdown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Análisis masivo de registros por parámetro generando tablas dinámicas y gráficas generales de análisis.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Análisis masivo de estaciones por parámetro generando estadísticos y gráficas detalladas de análisis.</a:t>
            </a:r>
          </a:p>
        </p:txBody>
      </p:sp>
      <p:pic>
        <p:nvPicPr>
          <p:cNvPr id="2" name="Graphic 1" descr="Rocket outline">
            <a:extLst>
              <a:ext uri="{FF2B5EF4-FFF2-40B4-BE49-F238E27FC236}">
                <a16:creationId xmlns:a16="http://schemas.microsoft.com/office/drawing/2014/main" id="{43BD3494-9EEE-2F7B-FEF3-89E8690BA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3307" y="1621883"/>
            <a:ext cx="540000" cy="540000"/>
          </a:xfrm>
          <a:prstGeom prst="rect">
            <a:avLst/>
          </a:prstGeom>
        </p:spPr>
      </p:pic>
      <p:pic>
        <p:nvPicPr>
          <p:cNvPr id="7" name="Graphic 6" descr="Rocket outline">
            <a:extLst>
              <a:ext uri="{FF2B5EF4-FFF2-40B4-BE49-F238E27FC236}">
                <a16:creationId xmlns:a16="http://schemas.microsoft.com/office/drawing/2014/main" id="{26DBC641-8EF2-D330-278E-74999DEF1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3307" y="2593433"/>
            <a:ext cx="540000" cy="540000"/>
          </a:xfrm>
          <a:prstGeom prst="rect">
            <a:avLst/>
          </a:prstGeom>
        </p:spPr>
      </p:pic>
      <p:pic>
        <p:nvPicPr>
          <p:cNvPr id="8" name="Graphic 7" descr="Rocket outline">
            <a:extLst>
              <a:ext uri="{FF2B5EF4-FFF2-40B4-BE49-F238E27FC236}">
                <a16:creationId xmlns:a16="http://schemas.microsoft.com/office/drawing/2014/main" id="{0CD1494A-EE99-4090-AFEA-8118E5986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3307" y="3279526"/>
            <a:ext cx="540000" cy="540000"/>
          </a:xfrm>
          <a:prstGeom prst="rect">
            <a:avLst/>
          </a:prstGeom>
        </p:spPr>
      </p:pic>
      <p:pic>
        <p:nvPicPr>
          <p:cNvPr id="9" name="Graphic 8" descr="Rocket outline">
            <a:extLst>
              <a:ext uri="{FF2B5EF4-FFF2-40B4-BE49-F238E27FC236}">
                <a16:creationId xmlns:a16="http://schemas.microsoft.com/office/drawing/2014/main" id="{719B79E1-9E36-4DF8-CDEA-2E3A1E7F2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3307" y="4270126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42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621">
        <p:fade/>
      </p:transition>
    </mc:Choice>
    <mc:Fallback>
      <p:transition spd="med" advTm="15621">
        <p:fade/>
      </p:transition>
    </mc:Fallback>
  </mc:AlternateContent>
</p:sld>
</file>

<file path=ppt/theme/theme1.xml><?xml version="1.0" encoding="utf-8"?>
<a:theme xmlns:a="http://schemas.openxmlformats.org/drawingml/2006/main" name="Tema de R.TeachingResearchGuide">
  <a:themeElements>
    <a:clrScheme name="R.TeachingResearchGuide">
      <a:dk1>
        <a:sysClr val="windowText" lastClr="000000"/>
      </a:dk1>
      <a:lt1>
        <a:srgbClr val="F8F8F8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990000"/>
      </a:hlink>
      <a:folHlink>
        <a:srgbClr val="919191"/>
      </a:folHlink>
    </a:clrScheme>
    <a:fontScheme name="R.TeachingResearchGuide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" id="{5A35A6FC-B87C-4B67-9B88-2A7DF7702ABE}" vid="{05B25DEA-0386-406F-A99F-5BE9D4B84DC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89011499791B4EB69D0A56FFA67F2B" ma:contentTypeVersion="30" ma:contentTypeDescription="Create a new document." ma:contentTypeScope="" ma:versionID="f76dc847e91b26043a9f85409c9c8da8">
  <xsd:schema xmlns:xsd="http://www.w3.org/2001/XMLSchema" xmlns:xs="http://www.w3.org/2001/XMLSchema" xmlns:p="http://schemas.microsoft.com/office/2006/metadata/properties" xmlns:ns3="bf3e1746-bde1-4d6e-9c3f-7182572f7502" xmlns:ns4="14224164-2045-4b51-92bb-313d0f626d83" targetNamespace="http://schemas.microsoft.com/office/2006/metadata/properties" ma:root="true" ma:fieldsID="e77e75136ac7a83ebab10a30c2d6fe6c" ns3:_="" ns4:_="">
    <xsd:import namespace="bf3e1746-bde1-4d6e-9c3f-7182572f7502"/>
    <xsd:import namespace="14224164-2045-4b51-92bb-313d0f626d8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3e1746-bde1-4d6e-9c3f-7182572f75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MediaServiceAutoTags" ma:index="33" nillable="true" ma:displayName="Tags" ma:internalName="MediaServiceAutoTags" ma:readOnly="true">
      <xsd:simpleType>
        <xsd:restriction base="dms:Text"/>
      </xsd:simpleType>
    </xsd:element>
    <xsd:element name="MediaServiceOCR" ma:index="3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37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224164-2045-4b51-92bb-313d0f626d83" elementFormDefault="qualified">
    <xsd:import namespace="http://schemas.microsoft.com/office/2006/documentManagement/types"/>
    <xsd:import namespace="http://schemas.microsoft.com/office/infopath/2007/PartnerControls"/>
    <xsd:element name="SharedWithUsers" ma:index="3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3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bookType xmlns="bf3e1746-bde1-4d6e-9c3f-7182572f7502" xsi:nil="true"/>
    <CultureName xmlns="bf3e1746-bde1-4d6e-9c3f-7182572f7502" xsi:nil="true"/>
    <Students xmlns="bf3e1746-bde1-4d6e-9c3f-7182572f7502">
      <UserInfo>
        <DisplayName/>
        <AccountId xsi:nil="true"/>
        <AccountType/>
      </UserInfo>
    </Students>
    <Distribution_Groups xmlns="bf3e1746-bde1-4d6e-9c3f-7182572f7502" xsi:nil="true"/>
    <FolderType xmlns="bf3e1746-bde1-4d6e-9c3f-7182572f7502" xsi:nil="true"/>
    <Student_Groups xmlns="bf3e1746-bde1-4d6e-9c3f-7182572f7502">
      <UserInfo>
        <DisplayName/>
        <AccountId xsi:nil="true"/>
        <AccountType/>
      </UserInfo>
    </Student_Groups>
    <Self_Registration_Enabled xmlns="bf3e1746-bde1-4d6e-9c3f-7182572f7502" xsi:nil="true"/>
    <TeamsChannelId xmlns="bf3e1746-bde1-4d6e-9c3f-7182572f7502" xsi:nil="true"/>
    <IsNotebookLocked xmlns="bf3e1746-bde1-4d6e-9c3f-7182572f7502" xsi:nil="true"/>
    <DefaultSectionNames xmlns="bf3e1746-bde1-4d6e-9c3f-7182572f7502" xsi:nil="true"/>
    <Is_Collaboration_Space_Locked xmlns="bf3e1746-bde1-4d6e-9c3f-7182572f7502" xsi:nil="true"/>
    <Invited_Teachers xmlns="bf3e1746-bde1-4d6e-9c3f-7182572f7502" xsi:nil="true"/>
    <Math_Settings xmlns="bf3e1746-bde1-4d6e-9c3f-7182572f7502" xsi:nil="true"/>
    <Templates xmlns="bf3e1746-bde1-4d6e-9c3f-7182572f7502" xsi:nil="true"/>
    <Has_Teacher_Only_SectionGroup xmlns="bf3e1746-bde1-4d6e-9c3f-7182572f7502" xsi:nil="true"/>
    <AppVersion xmlns="bf3e1746-bde1-4d6e-9c3f-7182572f7502" xsi:nil="true"/>
    <Invited_Students xmlns="bf3e1746-bde1-4d6e-9c3f-7182572f7502" xsi:nil="true"/>
    <Owner xmlns="bf3e1746-bde1-4d6e-9c3f-7182572f7502">
      <UserInfo>
        <DisplayName/>
        <AccountId xsi:nil="true"/>
        <AccountType/>
      </UserInfo>
    </Owner>
    <Teachers xmlns="bf3e1746-bde1-4d6e-9c3f-7182572f7502">
      <UserInfo>
        <DisplayName/>
        <AccountId xsi:nil="true"/>
        <AccountType/>
      </UserInfo>
    </Teachers>
    <LMS_Mappings xmlns="bf3e1746-bde1-4d6e-9c3f-7182572f7502" xsi:nil="true"/>
  </documentManagement>
</p:properties>
</file>

<file path=customXml/itemProps1.xml><?xml version="1.0" encoding="utf-8"?>
<ds:datastoreItem xmlns:ds="http://schemas.openxmlformats.org/officeDocument/2006/customXml" ds:itemID="{B024FD56-CE1B-42FC-9E83-BFBF160724C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129B439-51BE-4A7D-9272-FBD057297E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3e1746-bde1-4d6e-9c3f-7182572f7502"/>
    <ds:schemaRef ds:uri="14224164-2045-4b51-92bb-313d0f626d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EDD01B8-816B-49B7-8C81-03AB51D87C54}">
  <ds:schemaRefs>
    <ds:schemaRef ds:uri="http://schemas.microsoft.com/office/2006/metadata/properties"/>
    <ds:schemaRef ds:uri="http://purl.org/dc/dcmitype/"/>
    <ds:schemaRef ds:uri="14224164-2045-4b51-92bb-313d0f626d83"/>
    <ds:schemaRef ds:uri="http://purl.org/dc/terms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bf3e1746-bde1-4d6e-9c3f-7182572f750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Plantilla_PPTX_Videos</Template>
  <TotalTime>2315</TotalTime>
  <Words>511</Words>
  <Application>Microsoft Office PowerPoint</Application>
  <PresentationFormat>Widescreen</PresentationFormat>
  <Paragraphs>56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Segoe UI</vt:lpstr>
      <vt:lpstr>Segoe UI Light</vt:lpstr>
      <vt:lpstr>Tema de R.TeachingResearchGuide</vt:lpstr>
      <vt:lpstr>Exploración y análisis de series - EDA - Representación gráfica</vt:lpstr>
      <vt:lpstr>Durante el proceso de revisión, validación y comprensión de los datos, es necesario utilizar diferentes técnicas que permitan identificar discontinuidades, cambios en el comportamiento temporal y en general revisar los estadísticos característicos de cada serie por parámetro.</vt:lpstr>
      <vt:lpstr>PowerPoint Presentation</vt:lpstr>
      <vt:lpstr>Aplicar técnicas de exploración y análisis de datos a series temporales.  Identificar los tipos de datos contenidos en el conjunto de datos IDEAM.  Identificar valores nulos en las colecciones de datos para cada objeto o variable.  Obtener estadísticas generales para las variables numéricas del conjunto de datos.  Identificar las estaciones contenidas en el conjunto de datos y contar el número de registros por estación para cada parámetro.  Crear tablas dinámicas (pivot table) por parámetro.  Crear tablas de correlación por parámetro.  Realizar análisis segmentados generales de cada y análisis individuales por estación.</vt:lpstr>
      <vt:lpstr>PowerPoint Presentation</vt:lpstr>
      <vt:lpstr>Convenciones generales en diagramas: clases de entidad en azul, datasets en gris oscuro, grillas en color verde, geo-procesos en rojo, procesos automáticos o semiautomáticos en guiones rojos y procesos manuales en amarillo. Líneas conectoras con guiones corresponden a procedimientos opcionales.</vt:lpstr>
      <vt:lpstr>Convenciones generales en diagramas: clases de entidad en azul, datasets en gris oscuro, grillas en color verde, geo-procesos en rojo, procesos automáticos o semiautomáticos en guiones rojos y procesos manuales en amarillo. Líneas conectoras con guiones corresponden a procedimientos opcionales.</vt:lpstr>
      <vt:lpstr>PowerPoint Presentation</vt:lpstr>
      <vt:lpstr>Permite definir la ventana de tiempo para el análisis a partir de un año inicial y final.  Generación de reporte detallado en formato Markdown.  Análisis masivo de registros por parámetro generando tablas dinámicas y gráficas generales de análisis.  Análisis masivo de estaciones por parámetro generando estadísticos y gráficas detalladas de análisis.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Durante el proceso de ejecución del script, se genera automáticamente un reporte científico integrado de resultados en formato Markdown, con el nombre D:\R.LTWB\.datasets\IDEAM_EDA\EDA.md que contiene los resultados mostrados en pantalla.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 la guía de clase, se encuentran listadas las actividades adicionales que los estudiantes deben desarrollar y documentar para complementar los conocimientos y alcances definidos en este curso. </vt:lpstr>
      <vt:lpstr>Para completar la exploración y análisis de series EDA, y su representación gráfica, consulta la guía de clase detallada de esta actividad. Si necesitas ayuda, da clic en el enlace Ayuda o Colabora, que se encuentra en el enlace adjunto de la descripción.</vt:lpstr>
      <vt:lpstr>github.com/rcfdtools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DAVID RODRIGUEZ ACEVEDO</dc:creator>
  <cp:lastModifiedBy>WILLIAM RICARDO AGUILAR PIÑA</cp:lastModifiedBy>
  <cp:revision>176</cp:revision>
  <dcterms:created xsi:type="dcterms:W3CDTF">2022-08-04T19:07:18Z</dcterms:created>
  <dcterms:modified xsi:type="dcterms:W3CDTF">2023-02-08T16:44:59Z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0x010100C089011499791B4EB69D0A56FFA67F2B</vt:lpwstr>
  </property>
  <property fmtid="{D5CDD505-2E9C-101B-9397-08002B2CF9AE}" pid="3" name="Order">
    <vt:r8>74062900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